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7" r:id="rId3"/>
    <p:sldId id="298" r:id="rId4"/>
    <p:sldId id="299" r:id="rId5"/>
    <p:sldId id="279" r:id="rId6"/>
    <p:sldId id="257" r:id="rId7"/>
    <p:sldId id="258" r:id="rId8"/>
    <p:sldId id="280" r:id="rId9"/>
    <p:sldId id="259" r:id="rId10"/>
    <p:sldId id="281" r:id="rId11"/>
    <p:sldId id="260" r:id="rId12"/>
    <p:sldId id="282" r:id="rId13"/>
    <p:sldId id="283" r:id="rId14"/>
    <p:sldId id="261" r:id="rId15"/>
    <p:sldId id="263" r:id="rId16"/>
    <p:sldId id="262" r:id="rId17"/>
    <p:sldId id="284" r:id="rId18"/>
    <p:sldId id="269" r:id="rId19"/>
    <p:sldId id="270" r:id="rId20"/>
    <p:sldId id="271" r:id="rId21"/>
    <p:sldId id="272" r:id="rId22"/>
    <p:sldId id="273" r:id="rId23"/>
    <p:sldId id="274" r:id="rId24"/>
    <p:sldId id="285" r:id="rId25"/>
    <p:sldId id="286" r:id="rId26"/>
    <p:sldId id="264" r:id="rId27"/>
    <p:sldId id="275" r:id="rId28"/>
    <p:sldId id="276" r:id="rId29"/>
    <p:sldId id="277" r:id="rId30"/>
    <p:sldId id="278" r:id="rId31"/>
    <p:sldId id="287" r:id="rId32"/>
    <p:sldId id="288" r:id="rId33"/>
    <p:sldId id="267" r:id="rId34"/>
    <p:sldId id="268" r:id="rId35"/>
    <p:sldId id="289" r:id="rId36"/>
    <p:sldId id="290" r:id="rId37"/>
    <p:sldId id="292" r:id="rId38"/>
    <p:sldId id="293" r:id="rId39"/>
    <p:sldId id="294" r:id="rId40"/>
    <p:sldId id="295" r:id="rId41"/>
    <p:sldId id="300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5B48-7C64-3464-8A66-5A740B477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F7021-C47A-B022-A971-B2079F7FC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E0184-75E8-6842-37C9-DEAE5518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0CBD-8714-E0A2-8D16-A0914B44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725E-468B-F723-14D6-CF9B1DFE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5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882A-0D9F-4E53-0865-E6CA0164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2CBE3-A1DB-DD06-A385-EA5CC0B59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7C886-7AFB-1E0D-191D-72DBDE8B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FEFAB-6DA7-4030-CB35-70E28418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4FF2-FACA-1DE3-D1C3-A334DD10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1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05694-AA36-13BB-D4AF-CA4C93BF0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58DA3-F230-70A8-C455-6F6C4615B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4F5C-F1F5-3945-6EEC-2A56E81B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88827-4F02-A1B7-C8F0-E085B66D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D400A-29C8-6F9B-E52A-A82E3D4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2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3D58-7326-BACE-2D65-82E64C73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92F1C-443C-9231-BDF0-2D922972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18C18-2D2C-F261-AB50-82403E2D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DB0ED-4955-E76C-CE77-F9E1C3B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6431E-761E-81AC-EA8C-63960ADD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5949-44F8-53FF-F2C8-86E24053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402A9-BBE8-910F-C5A6-ADAC93AC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B15BF-A954-CCD7-810B-C2D2D44E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37B7C-F80E-A46B-6190-0266B7E06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1637-D3A3-D144-1F09-4A2356883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402F-BE28-D484-8933-CCB0FC8A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9493-360B-B099-FCB7-926BCFF82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AB8BF-AF1A-BC79-96BF-8A41C5482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90BC7-5A7C-646E-937C-3D1EC43F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81A75-2FE2-E186-74F7-4610B5CE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D6B70-8499-7378-3283-7A8108E1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3C02-33F3-0125-7E2F-6039409F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647A4-CFC6-DACF-5631-244CD8BA8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B45FF-DCD2-6912-3E2D-4C0554B71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778EE-181E-46B7-8476-1BC62C7FC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AC667-F3B3-CCA2-25C9-C522B3527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18D5C9-E387-EA33-7F9E-BA9DEA0E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404424-ACB2-09FA-484F-F7F755C2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964A3F-BFF0-0235-3F08-D2FB3889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ECDA-A008-0C2B-866A-8439F9C7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BC439-A948-1E31-0742-0CE50FC1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50242-7D07-1820-E2AE-9F2EF79C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3C687-0447-9C3B-E457-D510A975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025FE-C440-D3D5-73A8-47A6C6F9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0612D-C343-E59A-8149-C0F3118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97E5D-9209-1F14-80B0-B837BDE3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1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79D3-438C-CBD3-7B6E-EBD2FCE0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A558-EC37-596A-4482-BF4495E3A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DE516-71E8-CB44-7359-58896BF30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05A95-047F-6350-96AE-6BFBE12B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84EAB-84C5-3CBE-A2B0-B500F4BB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9372F-8076-6952-3533-0233C72C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9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3C3-042E-7594-34B1-B6784459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F191A-D9D4-E6B2-E7FD-3A0D620DA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4CFE8-875E-73D1-0ECE-E65B3AF3B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3B438-9D23-F2AF-4419-04B2D509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B4B7B-44AE-8520-EC59-24EADECF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B2F13-9BDB-6440-751E-DCC5A75F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4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AB771-5781-E158-E2A9-B2E33962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E4995-573D-879B-4A0A-C3D3006B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F681B-7031-D52F-C2C5-AA9D895CB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F07AE-0284-0E92-809B-DDFED724A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9562-FCB8-B7B1-0D4A-1FE8EA693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x.stackexchange.com/questions/61274/is-there-any-way-to-type-latex-code-directly-into-the-text-boxes-inkscap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tan.math.washington.edu/tex-archive/graphics/pgf/contrib/tikz-3dplot/tikz-3dplot_documentation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.mathworks.com/matlabcentral/fileexchange/22022-matlab2tikz-matlab2tikz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ikz.net/" TargetMode="External"/><Relationship Id="rId7" Type="http://schemas.openxmlformats.org/officeDocument/2006/relationships/hyperlink" Target="https://ctan.math.washington.edu/tex-archive/graphics/pgf/contrib/tikz-3dplot/tikz-3dplot_documentation.pdf" TargetMode="External"/><Relationship Id="rId2" Type="http://schemas.openxmlformats.org/officeDocument/2006/relationships/hyperlink" Target="https://tikz.dev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.mathworks.com/matlabcentral/fileexchange/22022-matlab2tikz-matlab2tikz" TargetMode="External"/><Relationship Id="rId5" Type="http://schemas.openxmlformats.org/officeDocument/2006/relationships/hyperlink" Target="https://github.com/f0nzie/tikz_favorites" TargetMode="External"/><Relationship Id="rId4" Type="http://schemas.openxmlformats.org/officeDocument/2006/relationships/hyperlink" Target="https://www.overleaf.com/learn/latex/TikZ_packag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1527070"/>
            <a:ext cx="816864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Scientific Figures Great Again: Essential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Skills Every Thesis Deserves</a:t>
            </a:r>
          </a:p>
          <a:p>
            <a:pPr algn="ctr"/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Ashutosh Mukherjee</a:t>
            </a:r>
          </a:p>
        </p:txBody>
      </p:sp>
    </p:spTree>
    <p:extLst>
      <p:ext uri="{BB962C8B-B14F-4D97-AF65-F5344CB8AC3E}">
        <p14:creationId xmlns:p14="http://schemas.microsoft.com/office/powerpoint/2010/main" val="111689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modularity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279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2E062-CFE9-0EF3-3DF0-5030E8C8F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27800D-3752-5C99-96C8-9A69B2DD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884" y="1130300"/>
            <a:ext cx="3610479" cy="328658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41D1068-4C71-4030-BD11-021E8B46C37E}"/>
              </a:ext>
            </a:extLst>
          </p:cNvPr>
          <p:cNvSpPr/>
          <p:nvPr/>
        </p:nvSpPr>
        <p:spPr>
          <a:xfrm>
            <a:off x="304800" y="935265"/>
            <a:ext cx="83079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simpleEx_2.tex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documentclass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article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The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vector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graphic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will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introduced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}[h!]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centering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figSource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F457951-8B2D-471B-A94A-1DD3C383CFB9}"/>
              </a:ext>
            </a:extLst>
          </p:cNvPr>
          <p:cNvSpPr/>
          <p:nvPr/>
        </p:nvSpPr>
        <p:spPr>
          <a:xfrm>
            <a:off x="304800" y="3480931"/>
            <a:ext cx="8307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figSource.tex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(-1,2) -- (2,-4);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(-1,-1) -- (2,2);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filldraw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black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(0,0)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(2pt)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=west]{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8842189-CFB9-429E-BD52-E4DE9FB8E519}"/>
              </a:ext>
            </a:extLst>
          </p:cNvPr>
          <p:cNvCxnSpPr/>
          <p:nvPr/>
        </p:nvCxnSpPr>
        <p:spPr>
          <a:xfrm flipH="1">
            <a:off x="1402080" y="2699657"/>
            <a:ext cx="1759131" cy="8534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B13E8EA-E9C1-4295-866F-4E01FA5D789C}"/>
              </a:ext>
            </a:extLst>
          </p:cNvPr>
          <p:cNvSpPr txBox="1"/>
          <p:nvPr/>
        </p:nvSpPr>
        <p:spPr>
          <a:xfrm>
            <a:off x="1773089" y="3118663"/>
            <a:ext cx="255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</a:rPr>
              <a:t>Graphic</a:t>
            </a:r>
            <a:r>
              <a:rPr lang="de-DE" sz="1600" dirty="0">
                <a:solidFill>
                  <a:srgbClr val="C0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6453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750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E5E2F66-F81E-4CF3-8EFC-7B91CEF6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97514"/>
            <a:ext cx="12192000" cy="48629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ED40C0-D844-47E2-93C5-2DF06230AD3F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Ease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Integration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6C8F0A-92DE-4BE1-893E-E5900B54F28A}"/>
              </a:ext>
            </a:extLst>
          </p:cNvPr>
          <p:cNvSpPr txBox="1"/>
          <p:nvPr/>
        </p:nvSpPr>
        <p:spPr>
          <a:xfrm>
            <a:off x="7680961" y="393749"/>
            <a:ext cx="3997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TikZ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additional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required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Others</a:t>
            </a:r>
            <a:r>
              <a:rPr lang="de-DE" dirty="0"/>
              <a:t>: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LaTeX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(</a:t>
            </a:r>
            <a:r>
              <a:rPr lang="de-DE" dirty="0" err="1"/>
              <a:t>eg</a:t>
            </a:r>
            <a:r>
              <a:rPr lang="de-DE" dirty="0"/>
              <a:t>: </a:t>
            </a:r>
            <a:r>
              <a:rPr lang="en-US" dirty="0">
                <a:hlinkClick r:id="rId4"/>
              </a:rPr>
              <a:t>Inkscape Integration with LaTeX (Stack Exchange)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9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2F322-619E-AB5A-48DC-C2F3575F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08" y="1391995"/>
            <a:ext cx="3829584" cy="3477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B603D-737F-5C49-F099-E45CBE4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538" y="1418118"/>
            <a:ext cx="3715268" cy="34771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20B83BA-2F72-4F5B-9534-66AF64439826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Human-</a:t>
            </a:r>
            <a:r>
              <a:rPr lang="de-DE" b="1" dirty="0" err="1"/>
              <a:t>readable</a:t>
            </a:r>
            <a:r>
              <a:rPr lang="de-DE" b="1" dirty="0"/>
              <a:t> </a:t>
            </a:r>
            <a:r>
              <a:rPr lang="de-DE" b="1" dirty="0" err="1"/>
              <a:t>version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r>
              <a:rPr lang="de-DE" b="1" dirty="0"/>
              <a:t> </a:t>
            </a:r>
            <a:r>
              <a:rPr lang="de-DE" b="1" dirty="0" err="1"/>
              <a:t>diffs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3E73C7-23C7-406A-90AD-B42F6079DA7B}"/>
              </a:ext>
            </a:extLst>
          </p:cNvPr>
          <p:cNvSpPr txBox="1"/>
          <p:nvPr/>
        </p:nvSpPr>
        <p:spPr>
          <a:xfrm>
            <a:off x="1581500" y="967646"/>
            <a:ext cx="255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</a:rPr>
              <a:t>Older</a:t>
            </a:r>
            <a:r>
              <a:rPr lang="de-DE" sz="1600" dirty="0">
                <a:solidFill>
                  <a:srgbClr val="C00000"/>
                </a:solidFill>
              </a:rPr>
              <a:t> Version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7F78C6-209E-4ACC-A793-D2EE164A637B}"/>
              </a:ext>
            </a:extLst>
          </p:cNvPr>
          <p:cNvSpPr txBox="1"/>
          <p:nvPr/>
        </p:nvSpPr>
        <p:spPr>
          <a:xfrm>
            <a:off x="7455431" y="967646"/>
            <a:ext cx="255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</a:rPr>
              <a:t>Newer</a:t>
            </a:r>
            <a:r>
              <a:rPr lang="de-DE" sz="1600" dirty="0">
                <a:solidFill>
                  <a:srgbClr val="C00000"/>
                </a:solidFill>
              </a:rPr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16150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8F66-9797-3996-C296-A7A8A222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96221-F8F5-812B-0F27-B84A12C8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682927"/>
            <a:ext cx="11774543" cy="322942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CA2AFF7-9F56-4759-8691-C1288D06A545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Diff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TikZ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56096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87B9CD1-33AF-46C3-A5B9-5DD5DC40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06" y="328180"/>
            <a:ext cx="8545118" cy="620164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967EDA-350B-4CF1-9C04-E5398B307CBA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Diff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Inkscape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29044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Nodes</a:t>
            </a:r>
          </a:p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Digrams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3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9A5F995-91A6-4AC9-B3E5-97986BDE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25174"/>
            <a:ext cx="12192000" cy="60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5812" y="1536548"/>
            <a:ext cx="12192000" cy="364146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EBBA0C2-03D2-4B75-BFC7-8AC4623E286B}"/>
              </a:ext>
            </a:extLst>
          </p:cNvPr>
          <p:cNvSpPr/>
          <p:nvPr/>
        </p:nvSpPr>
        <p:spPr>
          <a:xfrm>
            <a:off x="4979499" y="3244334"/>
            <a:ext cx="6163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nodeType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nodeName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) {Text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inside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}; 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EAFC99-2051-4333-9BEC-0E663C4F8E1E}"/>
              </a:ext>
            </a:extLst>
          </p:cNvPr>
          <p:cNvSpPr txBox="1"/>
          <p:nvPr/>
        </p:nvSpPr>
        <p:spPr>
          <a:xfrm>
            <a:off x="4892414" y="4454987"/>
            <a:ext cx="2553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Usually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defined</a:t>
            </a:r>
            <a:r>
              <a:rPr lang="de-DE" sz="1400" dirty="0">
                <a:solidFill>
                  <a:srgbClr val="C00000"/>
                </a:solidFill>
              </a:rPr>
              <a:t> in </a:t>
            </a:r>
            <a:r>
              <a:rPr lang="de-DE" sz="1400" dirty="0" err="1">
                <a:solidFill>
                  <a:srgbClr val="C00000"/>
                </a:solidFill>
              </a:rPr>
              <a:t>TikZ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preamble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1F5C7F-C874-4E4F-BDC9-424EF741DF22}"/>
              </a:ext>
            </a:extLst>
          </p:cNvPr>
          <p:cNvCxnSpPr>
            <a:cxnSpLocks/>
          </p:cNvCxnSpPr>
          <p:nvPr/>
        </p:nvCxnSpPr>
        <p:spPr>
          <a:xfrm flipH="1" flipV="1">
            <a:off x="6305006" y="3577127"/>
            <a:ext cx="60960" cy="877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6920043-1084-46E6-B886-BC06FDAB38E0}"/>
              </a:ext>
            </a:extLst>
          </p:cNvPr>
          <p:cNvSpPr txBox="1"/>
          <p:nvPr/>
        </p:nvSpPr>
        <p:spPr>
          <a:xfrm>
            <a:off x="7613842" y="2362008"/>
            <a:ext cx="2553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Local</a:t>
            </a:r>
            <a:r>
              <a:rPr lang="de-DE" sz="1400" dirty="0">
                <a:solidFill>
                  <a:srgbClr val="C00000"/>
                </a:solidFill>
              </a:rPr>
              <a:t> Name </a:t>
            </a:r>
            <a:r>
              <a:rPr lang="de-DE" sz="1400" dirty="0" err="1">
                <a:solidFill>
                  <a:srgbClr val="C00000"/>
                </a:solidFill>
              </a:rPr>
              <a:t>of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node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inside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tikzpicture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environment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3C22919-EFED-4CDE-8E40-CA27F85F1100}"/>
              </a:ext>
            </a:extLst>
          </p:cNvPr>
          <p:cNvCxnSpPr>
            <a:stCxn id="12" idx="2"/>
            <a:endCxn id="7" idx="0"/>
          </p:cNvCxnSpPr>
          <p:nvPr/>
        </p:nvCxnSpPr>
        <p:spPr>
          <a:xfrm flipH="1">
            <a:off x="8061112" y="2885228"/>
            <a:ext cx="829438" cy="3591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F1E7D887-6B8E-4CBA-B1F6-C6C3140B92DF}"/>
              </a:ext>
            </a:extLst>
          </p:cNvPr>
          <p:cNvSpPr/>
          <p:nvPr/>
        </p:nvSpPr>
        <p:spPr>
          <a:xfrm>
            <a:off x="4362994" y="387450"/>
            <a:ext cx="110393" cy="70983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B201BC-658C-4000-8FA5-05F9683090CB}"/>
              </a:ext>
            </a:extLst>
          </p:cNvPr>
          <p:cNvSpPr txBox="1"/>
          <p:nvPr/>
        </p:nvSpPr>
        <p:spPr>
          <a:xfrm>
            <a:off x="2140506" y="438779"/>
            <a:ext cx="2431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TikZ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styles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preamble</a:t>
            </a:r>
            <a:r>
              <a:rPr lang="de-DE" sz="1400" dirty="0">
                <a:solidFill>
                  <a:srgbClr val="C00000"/>
                </a:solidFill>
              </a:rPr>
              <a:t> (</a:t>
            </a:r>
            <a:r>
              <a:rPr lang="de-DE" sz="1400" dirty="0" err="1">
                <a:solidFill>
                  <a:srgbClr val="C00000"/>
                </a:solidFill>
              </a:rPr>
              <a:t>local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to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each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tikzpicture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graphic</a:t>
            </a:r>
            <a:r>
              <a:rPr lang="de-DE" sz="14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76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2" grpId="0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Doctoral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Researcher at Institut für Technische Mechanik (ITM) – Dynamik &amp; Mechatronik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Masters in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Mechanical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RWTH Aachen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Research: Energy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Locomotion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Bipedal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Enjoyer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527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5812" y="1536548"/>
            <a:ext cx="12192000" cy="364146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F08860F-F3F1-4C4C-B09E-0222A799C18A}"/>
              </a:ext>
            </a:extLst>
          </p:cNvPr>
          <p:cNvSpPr/>
          <p:nvPr/>
        </p:nvSpPr>
        <p:spPr>
          <a:xfrm>
            <a:off x="4979498" y="3244334"/>
            <a:ext cx="6698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nodeType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nodePosition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nodeName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) {Text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inside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}; 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517C83-8F39-4E69-B2D3-7E84D6A25E31}"/>
              </a:ext>
            </a:extLst>
          </p:cNvPr>
          <p:cNvSpPr txBox="1"/>
          <p:nvPr/>
        </p:nvSpPr>
        <p:spPr>
          <a:xfrm>
            <a:off x="6934572" y="4173392"/>
            <a:ext cx="2553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Absolute </a:t>
            </a:r>
            <a:r>
              <a:rPr lang="de-DE" sz="1400" dirty="0" err="1">
                <a:solidFill>
                  <a:srgbClr val="C00000"/>
                </a:solidFill>
              </a:rPr>
              <a:t>or</a:t>
            </a:r>
            <a:r>
              <a:rPr lang="de-DE" sz="1400" dirty="0">
                <a:solidFill>
                  <a:srgbClr val="C00000"/>
                </a:solidFill>
              </a:rPr>
              <a:t> relative (</a:t>
            </a:r>
            <a:r>
              <a:rPr lang="de-DE" sz="1400" dirty="0" err="1">
                <a:solidFill>
                  <a:srgbClr val="C00000"/>
                </a:solidFill>
              </a:rPr>
              <a:t>wrt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other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nodes</a:t>
            </a:r>
            <a:r>
              <a:rPr lang="de-DE" sz="1400" dirty="0">
                <a:solidFill>
                  <a:srgbClr val="C00000"/>
                </a:solidFill>
              </a:rPr>
              <a:t>) </a:t>
            </a:r>
            <a:r>
              <a:rPr lang="de-DE" sz="1400" dirty="0" err="1">
                <a:solidFill>
                  <a:srgbClr val="C00000"/>
                </a:solidFill>
              </a:rPr>
              <a:t>position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B37F1A0-2E53-417C-A629-1A03634C81E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7826188" y="3567499"/>
            <a:ext cx="385092" cy="605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\node[block, below of = 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node distance = 1.5cm] (acc) {Acc}; % Acc Block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5812" y="1536548"/>
            <a:ext cx="12192000" cy="36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62308" y="1536548"/>
            <a:ext cx="12192000" cy="364146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below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(acc) {Acc}; % Acc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\node[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right of = gyro] (int1) {$\int$}; % Integrator Block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% Product block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right of = acc] (product) {$$};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right of = acc] (product1) {$$};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(c1) at (product1.north west);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(c2) at (product1.north east);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(c3) at (product1.south west);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(c4) at (product1.south east);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 (c1) -- (c4);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 (c2) -- (c3);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9142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62306" y="1536548"/>
            <a:ext cx="12191996" cy="364146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below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(acc) {Acc}; % Acc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right of = gyro] (int1) {$\int$}; % Integrator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% Product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right of = acc] (product) {$$};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right of = acc] (product1) {$$};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(c1) at (product1.north west);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(c2) at (product1.north east);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(c3) at (product1.south west);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(c4) at (product1.south east);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\draw (c1) -- (c4);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\draw (c2) -- (c3);</a:t>
            </a:r>
          </a:p>
          <a:p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%% Connections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\draw[connector](gyro) -- node{$\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bm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{\omega}^B_{IB}$} (int1);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\draw[connector](acc) -- node{$\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bm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{a}^B_{IB}$} (product);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123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9A5F995-91A6-4AC9-B3E5-97986BDE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25174"/>
            <a:ext cx="12192000" cy="600765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402DC6E-5618-4214-808E-E89243114E33}"/>
              </a:ext>
            </a:extLst>
          </p:cNvPr>
          <p:cNvSpPr txBox="1"/>
          <p:nvPr/>
        </p:nvSpPr>
        <p:spPr>
          <a:xfrm>
            <a:off x="8159932" y="633165"/>
            <a:ext cx="38184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arrows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strapdown_standalone.tex</a:t>
            </a:r>
            <a:endParaRPr lang="de-DE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e-D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tikz-3dplot</a:t>
            </a:r>
          </a:p>
        </p:txBody>
      </p:sp>
    </p:spTree>
    <p:extLst>
      <p:ext uri="{BB962C8B-B14F-4D97-AF65-F5344CB8AC3E}">
        <p14:creationId xmlns:p14="http://schemas.microsoft.com/office/powerpoint/2010/main" val="8979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076" y="579514"/>
            <a:ext cx="8032211" cy="56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3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564" y="938863"/>
            <a:ext cx="8032211" cy="49802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7044722" y="458956"/>
            <a:ext cx="48855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Create a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Origin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(O) at (0,0,0);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Define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ellipsoid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{3cm} % x-radius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{2.5cm} % y-radius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Draw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shaded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[ball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color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lightgray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opacity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0.25] (0,0,0)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ellipse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and 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57787B-34F1-417B-93F4-1A69473C9225}"/>
              </a:ext>
            </a:extLst>
          </p:cNvPr>
          <p:cNvSpPr/>
          <p:nvPr/>
        </p:nvSpPr>
        <p:spPr>
          <a:xfrm>
            <a:off x="6792686" y="4236081"/>
            <a:ext cx="5399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{rot. About X}{rot. About Z} 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4297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507" y="938863"/>
            <a:ext cx="7251096" cy="49802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5721532" y="458956"/>
            <a:ext cx="62087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Create a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Origin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(O) at (0,0,0);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Define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ellipsoid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{3cm} % x-radius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{2.5cm} % y-radius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Draw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[ball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color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lightgray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opacity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0.25] (0,0,0)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ellipse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and 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});</a:t>
            </a: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Inertial Frame 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x_I,y_I,z_I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 (3.5,0,0) 			                       	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x_I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 (0,3.5,0)              	      		    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y_I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 (0,0,3.5);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(0,0,0) -- (-1,0,0);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(0,0,0) -- (0,-1,0);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96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4" y="938863"/>
            <a:ext cx="7019267" cy="49802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5408024" y="458956"/>
            <a:ext cx="6522208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Create a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Origin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(O) at (0,0,0);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Define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ellipsoid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{3cm} % x-radius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{2.5cm} % y-radius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Draw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[ball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color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lightgray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opacity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0.25] (0,0,0)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ellipse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and 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});</a:t>
            </a: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Inertial Frame 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x_I,y_I,z_I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,-&gt;] (0,0,0) -- (3.5,0,0) 			                    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x_I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,-&gt;] (0,0,0) -- (0,3.5,0)              	      		    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y_I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,-&gt;] (0,0,0) -- (0,0,3.5);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(0,0,0) -- (-1,0,0);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(0,0,0) -- (0,-1,0);</a:t>
            </a: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Earth Frame 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x_E,y_E,z_E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tdplotsetrotatedcoords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{20}{0}{0} % Earth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frame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thick,tdplot_rotated_coords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(3.5,0,0)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thick,tdplot_rotated_coords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(0,3.5,0)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=west]{$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thick,tdplot_rotated_coords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(0,0,3.5)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z_I,z_E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819E5F-C456-4E4B-B18C-36C10BB4C219}"/>
              </a:ext>
            </a:extLst>
          </p:cNvPr>
          <p:cNvSpPr/>
          <p:nvPr/>
        </p:nvSpPr>
        <p:spPr>
          <a:xfrm>
            <a:off x="261768" y="6212951"/>
            <a:ext cx="519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tdplotsetrotatedcoords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{rot. About Z}{rot. About Y}{rot. About Y}, {X,Y,Z}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coord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87202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Latex is used as a standard tool in your workflow for documentation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to switch from Word to Latex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 about Latex syntax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of vector graphics is a standard part of your workflow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to switch to vector graphics for your presentations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frustrated with current solution for vector graphics generation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Target-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Audience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1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4" y="938863"/>
            <a:ext cx="7019267" cy="498027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5416733" y="458956"/>
            <a:ext cx="6879261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Create a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Previous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Code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hidden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Quadcopter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graphic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tdplotsetrotatedcoords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{100}{45}{40} % Rotation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quadcopter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tdplotsetrotatedcoordsorigin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{(P)} % P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origin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rotated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quadCopter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}}; 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8B2D31-206D-435E-AD90-1FDE45D44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851" y="3559671"/>
            <a:ext cx="12192000" cy="401022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E503FC-C470-453C-8574-4C60D1E21E24}"/>
              </a:ext>
            </a:extLst>
          </p:cNvPr>
          <p:cNvSpPr txBox="1"/>
          <p:nvPr/>
        </p:nvSpPr>
        <p:spPr>
          <a:xfrm>
            <a:off x="7027881" y="5141723"/>
            <a:ext cx="13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quadCopter.tex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2A7FC3F4-9F7C-49CA-9EC2-CC4CEA9C34DC}"/>
              </a:ext>
            </a:extLst>
          </p:cNvPr>
          <p:cNvSpPr/>
          <p:nvPr/>
        </p:nvSpPr>
        <p:spPr>
          <a:xfrm>
            <a:off x="8560526" y="4450079"/>
            <a:ext cx="182880" cy="1769005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CB1F27F-3CD7-4832-A041-4BAC2DF17B88}"/>
              </a:ext>
            </a:extLst>
          </p:cNvPr>
          <p:cNvCxnSpPr>
            <a:endCxn id="3" idx="0"/>
          </p:cNvCxnSpPr>
          <p:nvPr/>
        </p:nvCxnSpPr>
        <p:spPr>
          <a:xfrm>
            <a:off x="8281851" y="3178629"/>
            <a:ext cx="1524000" cy="381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076" y="579514"/>
            <a:ext cx="8032211" cy="56989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402DC6E-5618-4214-808E-E89243114E33}"/>
              </a:ext>
            </a:extLst>
          </p:cNvPr>
          <p:cNvSpPr txBox="1"/>
          <p:nvPr/>
        </p:nvSpPr>
        <p:spPr>
          <a:xfrm>
            <a:off x="261769" y="364070"/>
            <a:ext cx="46847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{tikz-3dplot}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>
                <a:solidFill>
                  <a:srgbClr val="C00000"/>
                </a:solidFill>
                <a:hlinkClick r:id="rId4"/>
              </a:rPr>
              <a:t>tikz-3dplot </a:t>
            </a:r>
            <a:r>
              <a:rPr lang="de-DE" sz="1400" b="1" dirty="0" err="1">
                <a:solidFill>
                  <a:srgbClr val="C00000"/>
                </a:solidFill>
                <a:hlinkClick r:id="rId4"/>
              </a:rPr>
              <a:t>Documentation</a:t>
            </a:r>
            <a:endParaRPr lang="de-DE" sz="14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referenceFrames_standalone.tex</a:t>
            </a:r>
            <a:endParaRPr lang="de-DE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76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MATLAB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Enjoyers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matlab2tikz</a:t>
            </a:r>
          </a:p>
        </p:txBody>
      </p:sp>
    </p:spTree>
    <p:extLst>
      <p:ext uri="{BB962C8B-B14F-4D97-AF65-F5344CB8AC3E}">
        <p14:creationId xmlns:p14="http://schemas.microsoft.com/office/powerpoint/2010/main" val="153156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641D76-C2DE-4044-A36E-CD1A974A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5" y="732304"/>
            <a:ext cx="8048625" cy="57340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84437B-898D-432B-9D5D-2BFA242C312B}"/>
              </a:ext>
            </a:extLst>
          </p:cNvPr>
          <p:cNvSpPr txBox="1"/>
          <p:nvPr/>
        </p:nvSpPr>
        <p:spPr>
          <a:xfrm>
            <a:off x="8005482" y="3429000"/>
            <a:ext cx="418651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matlab_TikZ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noiseAnalysis.m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addpath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(„&lt;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matlab2tikz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src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&gt;“)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********* Code Body *********</a:t>
            </a:r>
          </a:p>
          <a:p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&lt;Figure Code&gt;</a:t>
            </a:r>
          </a:p>
          <a:p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matlab2tikz(„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fileName.tex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“) % after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generation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0AA9B00-6A2D-4906-9067-52FDC60A3473}"/>
              </a:ext>
            </a:extLst>
          </p:cNvPr>
          <p:cNvSpPr txBox="1"/>
          <p:nvPr/>
        </p:nvSpPr>
        <p:spPr>
          <a:xfrm>
            <a:off x="430306" y="394447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MATLAB Figure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EF2DE49-1A18-47A0-A63C-C9034E231277}"/>
              </a:ext>
            </a:extLst>
          </p:cNvPr>
          <p:cNvSpPr txBox="1"/>
          <p:nvPr/>
        </p:nvSpPr>
        <p:spPr>
          <a:xfrm>
            <a:off x="8121160" y="715264"/>
            <a:ext cx="3871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matlab2tikz: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Repository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Matlab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Central)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0AEAE9D-2C38-4543-B5B4-4D06128FC20E}"/>
              </a:ext>
            </a:extLst>
          </p:cNvPr>
          <p:cNvCxnSpPr>
            <a:cxnSpLocks/>
          </p:cNvCxnSpPr>
          <p:nvPr/>
        </p:nvCxnSpPr>
        <p:spPr>
          <a:xfrm flipH="1" flipV="1">
            <a:off x="6875930" y="3747247"/>
            <a:ext cx="1245230" cy="4661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3DC5579-0ED5-499F-8931-40BCFFE74ED5}"/>
              </a:ext>
            </a:extLst>
          </p:cNvPr>
          <p:cNvSpPr txBox="1"/>
          <p:nvPr/>
        </p:nvSpPr>
        <p:spPr>
          <a:xfrm>
            <a:off x="7939399" y="5324703"/>
            <a:ext cx="381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C00000"/>
                </a:solidFill>
              </a:rPr>
              <a:t>make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sure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that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the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src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folder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for</a:t>
            </a:r>
            <a:r>
              <a:rPr lang="de-DE" sz="1400" b="1" dirty="0">
                <a:solidFill>
                  <a:srgbClr val="C00000"/>
                </a:solidFill>
              </a:rPr>
              <a:t> matlab2tikz </a:t>
            </a:r>
            <a:r>
              <a:rPr lang="de-DE" sz="1400" b="1" dirty="0" err="1">
                <a:solidFill>
                  <a:srgbClr val="C00000"/>
                </a:solidFill>
              </a:rPr>
              <a:t>is</a:t>
            </a:r>
            <a:r>
              <a:rPr lang="de-DE" sz="1400" b="1" dirty="0">
                <a:solidFill>
                  <a:srgbClr val="C00000"/>
                </a:solidFill>
              </a:rPr>
              <a:t> in </a:t>
            </a:r>
            <a:r>
              <a:rPr lang="de-DE" sz="1400" b="1" dirty="0" err="1">
                <a:solidFill>
                  <a:srgbClr val="C00000"/>
                </a:solidFill>
              </a:rPr>
              <a:t>the</a:t>
            </a:r>
            <a:r>
              <a:rPr lang="de-DE" sz="1400" b="1" dirty="0">
                <a:solidFill>
                  <a:srgbClr val="C00000"/>
                </a:solidFill>
              </a:rPr>
              <a:t> MATLAB Path !!</a:t>
            </a:r>
          </a:p>
        </p:txBody>
      </p:sp>
    </p:spTree>
    <p:extLst>
      <p:ext uri="{BB962C8B-B14F-4D97-AF65-F5344CB8AC3E}">
        <p14:creationId xmlns:p14="http://schemas.microsoft.com/office/powerpoint/2010/main" val="1231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641D76-C2DE-4044-A36E-CD1A974A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5" y="1555475"/>
            <a:ext cx="8048625" cy="40877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84437B-898D-432B-9D5D-2BFA242C312B}"/>
              </a:ext>
            </a:extLst>
          </p:cNvPr>
          <p:cNvSpPr txBox="1"/>
          <p:nvPr/>
        </p:nvSpPr>
        <p:spPr>
          <a:xfrm>
            <a:off x="6992471" y="747561"/>
            <a:ext cx="54595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matlab_TikZ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 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allanVar_standalone.tex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documentclass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preview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standalone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packages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 % Optional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centering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scalebox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{0.75}[0.75]{\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allanVar.tex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\end{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0AA9B00-6A2D-4906-9067-52FDC60A3473}"/>
              </a:ext>
            </a:extLst>
          </p:cNvPr>
          <p:cNvSpPr txBox="1"/>
          <p:nvPr/>
        </p:nvSpPr>
        <p:spPr>
          <a:xfrm>
            <a:off x="430306" y="394447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TikZ</a:t>
            </a:r>
            <a:r>
              <a:rPr lang="de-DE" b="1" dirty="0"/>
              <a:t> Figure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4D0302-C2BC-4065-B9DD-19CED1DA18C5}"/>
              </a:ext>
            </a:extLst>
          </p:cNvPr>
          <p:cNvSpPr txBox="1"/>
          <p:nvPr/>
        </p:nvSpPr>
        <p:spPr>
          <a:xfrm>
            <a:off x="6992471" y="3114243"/>
            <a:ext cx="5459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&gt; 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help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 matlab2tikz; 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more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customizations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42D705B-6409-426B-A388-69BA6877353A}"/>
              </a:ext>
            </a:extLst>
          </p:cNvPr>
          <p:cNvCxnSpPr>
            <a:cxnSpLocks/>
          </p:cNvCxnSpPr>
          <p:nvPr/>
        </p:nvCxnSpPr>
        <p:spPr>
          <a:xfrm flipH="1" flipV="1">
            <a:off x="7978588" y="3307978"/>
            <a:ext cx="142572" cy="6454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234F070-0325-4A17-A1F0-83A72DD55D84}"/>
              </a:ext>
            </a:extLst>
          </p:cNvPr>
          <p:cNvSpPr txBox="1"/>
          <p:nvPr/>
        </p:nvSpPr>
        <p:spPr>
          <a:xfrm>
            <a:off x="7521388" y="3885560"/>
            <a:ext cx="381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make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sure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that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the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src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folder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for</a:t>
            </a:r>
            <a:r>
              <a:rPr lang="de-DE" sz="1400" dirty="0">
                <a:solidFill>
                  <a:srgbClr val="C00000"/>
                </a:solidFill>
              </a:rPr>
              <a:t> matlab2tikz </a:t>
            </a:r>
            <a:r>
              <a:rPr lang="de-DE" sz="1400" dirty="0" err="1">
                <a:solidFill>
                  <a:srgbClr val="C00000"/>
                </a:solidFill>
              </a:rPr>
              <a:t>is</a:t>
            </a:r>
            <a:r>
              <a:rPr lang="de-DE" sz="1400" dirty="0">
                <a:solidFill>
                  <a:srgbClr val="C00000"/>
                </a:solidFill>
              </a:rPr>
              <a:t> in </a:t>
            </a:r>
            <a:r>
              <a:rPr lang="de-DE" sz="1400" dirty="0" err="1">
                <a:solidFill>
                  <a:srgbClr val="C00000"/>
                </a:solidFill>
              </a:rPr>
              <a:t>the</a:t>
            </a:r>
            <a:r>
              <a:rPr lang="de-DE" sz="1400" dirty="0">
                <a:solidFill>
                  <a:srgbClr val="C00000"/>
                </a:solidFill>
              </a:rPr>
              <a:t> MATLAB Path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9DBFFFC-45D9-4999-9B7F-70FD3AE42B6C}"/>
              </a:ext>
            </a:extLst>
          </p:cNvPr>
          <p:cNvSpPr txBox="1"/>
          <p:nvPr/>
        </p:nvSpPr>
        <p:spPr>
          <a:xfrm>
            <a:off x="6992471" y="5058407"/>
            <a:ext cx="3818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ea typeface="Verdana" panose="020B0604030504040204" pitchFamily="34" charset="0"/>
              </a:rPr>
              <a:t>Something </a:t>
            </a:r>
            <a:r>
              <a:rPr lang="de-DE" sz="1600" b="1" dirty="0" err="1">
                <a:ea typeface="Verdana" panose="020B0604030504040204" pitchFamily="34" charset="0"/>
              </a:rPr>
              <a:t>similar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for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other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programming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languages</a:t>
            </a:r>
            <a:r>
              <a:rPr lang="de-DE" sz="1600" b="1" dirty="0">
                <a:ea typeface="Verdana" panose="020B0604030504040204" pitchFamily="34" charset="0"/>
              </a:rPr>
              <a:t> (</a:t>
            </a:r>
            <a:r>
              <a:rPr lang="de-DE" sz="1600" b="1" dirty="0" err="1">
                <a:ea typeface="Verdana" panose="020B0604030504040204" pitchFamily="34" charset="0"/>
              </a:rPr>
              <a:t>eg</a:t>
            </a:r>
            <a:r>
              <a:rPr lang="de-DE" sz="1600" b="1" dirty="0">
                <a:ea typeface="Verdana" panose="020B0604030504040204" pitchFamily="34" charset="0"/>
              </a:rPr>
              <a:t>. Python)? </a:t>
            </a:r>
            <a:endParaRPr lang="de-DE" sz="1600" dirty="0"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51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official documentation: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https://tikz.dev/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repository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diagrams: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https://tikz.net/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TikZ documentation (Overleaf): </a:t>
            </a:r>
            <a:r>
              <a:rPr lang="nl-NL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https://www.overleaf.com/learn/latex/TikZ_package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Repository consisting of numerous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https://github.com/f0nzie/tikz_favorites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matlab2tikz: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https://de.mathworks.com/matlabcentral/fileexchange/22022-matlab2tikz-matlab2tikz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tikz-3dplot: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https://ctan.math.washington.edu/tex-archive/graphics/pgf/contrib/tikz-3dplot/tikz-3dplot_documentation.pdf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6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4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most fast or efficient solution; but it will definitely give the most beautiful and professional looking scientific figures. It guarantees a lot of pain, but also makes your scientific figures great again.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87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1ED46D-6078-43CE-A7BC-51770EC6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714375"/>
            <a:ext cx="111918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medium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drawing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Graphics?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-made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entails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2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3ED27BB-8C4B-47EF-9860-E3E19B60F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00" y="0"/>
            <a:ext cx="1050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86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scientific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look</a:t>
            </a:r>
            <a:r>
              <a:rPr lang="de-DE">
                <a:latin typeface="Times New Roman" panose="02020603050405020304" pitchFamily="18" charset="0"/>
                <a:cs typeface="Times New Roman" panose="02020603050405020304" pitchFamily="18" charset="0"/>
              </a:rPr>
              <a:t> like?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additional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3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Graphics?</a:t>
            </a:r>
          </a:p>
        </p:txBody>
      </p:sp>
    </p:spTree>
    <p:extLst>
      <p:ext uri="{BB962C8B-B14F-4D97-AF65-F5344CB8AC3E}">
        <p14:creationId xmlns:p14="http://schemas.microsoft.com/office/powerpoint/2010/main" val="231708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B844A2D0-1134-E185-62A8-33C6C2C5D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072"/>
            <a:ext cx="6349285" cy="4195856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5020CA-8681-4B1F-A9D7-37B0AECFDE02}"/>
              </a:ext>
            </a:extLst>
          </p:cNvPr>
          <p:cNvGrpSpPr/>
          <p:nvPr/>
        </p:nvGrpSpPr>
        <p:grpSpPr>
          <a:xfrm>
            <a:off x="2202288" y="914068"/>
            <a:ext cx="9025845" cy="4778393"/>
            <a:chOff x="2202288" y="914068"/>
            <a:chExt cx="9025845" cy="4778393"/>
          </a:xfrm>
        </p:grpSpPr>
        <p:pic>
          <p:nvPicPr>
            <p:cNvPr id="6" name="Picture 5" descr="A graph with a line drawn on it&#10;&#10;AI-generated content may be incorrect.">
              <a:extLst>
                <a:ext uri="{FF2B5EF4-FFF2-40B4-BE49-F238E27FC236}">
                  <a16:creationId xmlns:a16="http://schemas.microsoft.com/office/drawing/2014/main" id="{B9C8F1EB-7B2C-624D-3AAE-23779DDB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791" y="914068"/>
              <a:ext cx="3816342" cy="477839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E402D1A-C6D6-0CF1-E2C9-F23DD4F68C5D}"/>
                </a:ext>
              </a:extLst>
            </p:cNvPr>
            <p:cNvGrpSpPr/>
            <p:nvPr/>
          </p:nvGrpSpPr>
          <p:grpSpPr>
            <a:xfrm>
              <a:off x="2202288" y="914068"/>
              <a:ext cx="5209503" cy="4778393"/>
              <a:chOff x="2202288" y="914068"/>
              <a:chExt cx="5209503" cy="477839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77E6332-FD10-9C03-C25E-BA5BF7294829}"/>
                  </a:ext>
                </a:extLst>
              </p:cNvPr>
              <p:cNvSpPr/>
              <p:nvPr/>
            </p:nvSpPr>
            <p:spPr>
              <a:xfrm>
                <a:off x="2202288" y="2865549"/>
                <a:ext cx="1732208" cy="2009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6A61616-964B-2343-113E-7A41A9B2FE07}"/>
                  </a:ext>
                </a:extLst>
              </p:cNvPr>
              <p:cNvCxnSpPr/>
              <p:nvPr/>
            </p:nvCxnSpPr>
            <p:spPr>
              <a:xfrm flipV="1">
                <a:off x="3071611" y="914068"/>
                <a:ext cx="4340180" cy="19386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77D2FB4-6A79-30F5-1F74-4508E5636CD3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068392" y="4874653"/>
                <a:ext cx="4343399" cy="8178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3340421-2BD9-41E1-A197-F7AE04C9E385}"/>
              </a:ext>
            </a:extLst>
          </p:cNvPr>
          <p:cNvSpPr txBox="1"/>
          <p:nvPr/>
        </p:nvSpPr>
        <p:spPr>
          <a:xfrm>
            <a:off x="8197315" y="437416"/>
            <a:ext cx="255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C00000"/>
                </a:solidFill>
              </a:rPr>
              <a:t>Raster </a:t>
            </a:r>
            <a:r>
              <a:rPr lang="de-DE" sz="2000" dirty="0" err="1">
                <a:solidFill>
                  <a:srgbClr val="C00000"/>
                </a:solidFill>
              </a:rPr>
              <a:t>Graphic</a:t>
            </a:r>
            <a:endParaRPr lang="de-DE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5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9A38C-60A6-8621-1BCB-0C6BB3E5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B8FE6-5DAA-BD83-5125-96B16132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46465"/>
            <a:ext cx="6349285" cy="416507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768EEEE-CD5A-41AD-A705-45B557D7D926}"/>
              </a:ext>
            </a:extLst>
          </p:cNvPr>
          <p:cNvGrpSpPr/>
          <p:nvPr/>
        </p:nvGrpSpPr>
        <p:grpSpPr>
          <a:xfrm>
            <a:off x="2202288" y="914068"/>
            <a:ext cx="9168563" cy="4778393"/>
            <a:chOff x="2202288" y="914068"/>
            <a:chExt cx="9168563" cy="4778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728CF7-4ECE-883D-8152-6AD4D8CC2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74497" y="914068"/>
              <a:ext cx="3996354" cy="477839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29991E-E63E-2807-F5B6-4F3133CE860D}"/>
                </a:ext>
              </a:extLst>
            </p:cNvPr>
            <p:cNvGrpSpPr/>
            <p:nvPr/>
          </p:nvGrpSpPr>
          <p:grpSpPr>
            <a:xfrm>
              <a:off x="2202288" y="914068"/>
              <a:ext cx="5209503" cy="4778393"/>
              <a:chOff x="2202288" y="914068"/>
              <a:chExt cx="5209503" cy="477839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73E419-C27F-DD54-6812-3561C36826B0}"/>
                  </a:ext>
                </a:extLst>
              </p:cNvPr>
              <p:cNvSpPr/>
              <p:nvPr/>
            </p:nvSpPr>
            <p:spPr>
              <a:xfrm>
                <a:off x="2202288" y="2865549"/>
                <a:ext cx="1732208" cy="2009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135D98-DDCD-7CBB-F59C-CB42A4F25039}"/>
                  </a:ext>
                </a:extLst>
              </p:cNvPr>
              <p:cNvCxnSpPr/>
              <p:nvPr/>
            </p:nvCxnSpPr>
            <p:spPr>
              <a:xfrm flipV="1">
                <a:off x="3071611" y="914068"/>
                <a:ext cx="4340180" cy="19386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A16BAE4-0629-331E-196E-EDE405E4E706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068392" y="4874653"/>
                <a:ext cx="4343399" cy="8178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03B0430-2CF8-4E27-B3BC-67E8ED0E3C2A}"/>
              </a:ext>
            </a:extLst>
          </p:cNvPr>
          <p:cNvSpPr txBox="1"/>
          <p:nvPr/>
        </p:nvSpPr>
        <p:spPr>
          <a:xfrm>
            <a:off x="8197315" y="437416"/>
            <a:ext cx="255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C00000"/>
                </a:solidFill>
              </a:rPr>
              <a:t>Vector </a:t>
            </a:r>
            <a:r>
              <a:rPr lang="de-DE" sz="2000" dirty="0" err="1">
                <a:solidFill>
                  <a:srgbClr val="C00000"/>
                </a:solidFill>
              </a:rPr>
              <a:t>Graphic</a:t>
            </a:r>
            <a:endParaRPr lang="de-DE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de-D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61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115C2B-3221-2B32-5A15-49FC7D45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245" y="1318442"/>
            <a:ext cx="3610479" cy="328658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F001435-38C2-4C6A-B274-FE643602B50B}"/>
              </a:ext>
            </a:extLst>
          </p:cNvPr>
          <p:cNvSpPr/>
          <p:nvPr/>
        </p:nvSpPr>
        <p:spPr>
          <a:xfrm>
            <a:off x="226423" y="1318442"/>
            <a:ext cx="83079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documentclass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article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The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vector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graphic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will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introduced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}[h!]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centering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(-1,2) -- (2,-4);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(-1,-1) -- (2,2);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filldraw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black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(0,0)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(2pt) 					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=west]{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9E931A9-E7E2-4726-9582-55A77AE40CA1}"/>
              </a:ext>
            </a:extLst>
          </p:cNvPr>
          <p:cNvCxnSpPr>
            <a:cxnSpLocks/>
          </p:cNvCxnSpPr>
          <p:nvPr/>
        </p:nvCxnSpPr>
        <p:spPr>
          <a:xfrm flipV="1">
            <a:off x="6174377" y="2098766"/>
            <a:ext cx="3030583" cy="862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375FD0A-23F7-48AA-9A35-E579753AA15D}"/>
              </a:ext>
            </a:extLst>
          </p:cNvPr>
          <p:cNvCxnSpPr>
            <a:cxnSpLocks/>
          </p:cNvCxnSpPr>
          <p:nvPr/>
        </p:nvCxnSpPr>
        <p:spPr>
          <a:xfrm flipV="1">
            <a:off x="6174377" y="2316480"/>
            <a:ext cx="3840480" cy="862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F2FACF-0174-4B3C-9710-68D5C7594AB5}"/>
              </a:ext>
            </a:extLst>
          </p:cNvPr>
          <p:cNvCxnSpPr>
            <a:cxnSpLocks/>
          </p:cNvCxnSpPr>
          <p:nvPr/>
        </p:nvCxnSpPr>
        <p:spPr>
          <a:xfrm flipV="1">
            <a:off x="6705600" y="2747556"/>
            <a:ext cx="2725783" cy="820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2981</Words>
  <Application>Microsoft Office PowerPoint</Application>
  <PresentationFormat>Breitbild</PresentationFormat>
  <Paragraphs>292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Times New Roman</vt:lpstr>
      <vt:lpstr>Verdana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Mukherjee, Ashutosh (ITM)</dc:creator>
  <cp:lastModifiedBy>Mukherjee, Ashutosh (ITM)</cp:lastModifiedBy>
  <cp:revision>71</cp:revision>
  <dcterms:created xsi:type="dcterms:W3CDTF">2025-04-13T10:19:51Z</dcterms:created>
  <dcterms:modified xsi:type="dcterms:W3CDTF">2025-04-23T14:52:35Z</dcterms:modified>
</cp:coreProperties>
</file>